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68B3-43B6-5483-9611-08C6D447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5777B-F03C-09DA-4F42-703E993B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7F521-A84A-466C-AF6B-3A764220E989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9FDB0-23DC-9D05-8DBD-46F4C81C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8B752-92F2-7738-DE1A-B5D48DE5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1BF52-4CCC-4FF6-B9D9-8FAC3C6B9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4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BC3CF-E567-31F1-2D98-54E255A0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8DC9E-D351-5697-3E55-E8F84EC23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AF591-7289-20B3-A886-B732843D4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47F521-A84A-466C-AF6B-3A764220E989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DE83F-AEDD-73F8-8AAE-DDB5E7F84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53889-7C1E-10D6-6EA3-A9F36CC78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1BF52-4CCC-4FF6-B9D9-8FAC3C6B9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7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6DCC28-D5C5-29DB-1791-FFF5A33E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The role of epithelial cytokines </a:t>
            </a:r>
            <a:br>
              <a:rPr lang="en-GB" sz="3200"/>
            </a:br>
            <a:r>
              <a:rPr lang="en-GB" sz="3200"/>
              <a:t>(TSLP, IL-33 and IL-25) in </a:t>
            </a:r>
            <a:br>
              <a:rPr lang="en-GB" sz="3200"/>
            </a:br>
            <a:r>
              <a:rPr lang="en-GB" sz="3200"/>
              <a:t>upper and lower airway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A6367-7CF6-89A1-B626-8DF41A73CB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4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3C61CC-6C5A-1F96-56B4-AF79DCE5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1–10</a:t>
            </a:r>
            <a:r>
              <a:rPr lang="en-GB" sz="2000"/>
              <a:t> </a:t>
            </a:r>
            <a:r>
              <a:rPr lang="en-GB" sz="2000" b="1">
                <a:solidFill>
                  <a:schemeClr val="accent4"/>
                </a:solidFill>
              </a:rPr>
              <a:t>COPD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BBA89-23AF-71C0-FDD8-06811BE25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9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D310A1-3B4D-B0FC-875A-DE405F6B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Clinical manifestations of upper and lower airway diseases are driven by heterogenous and overlapping inflammatory pathways initiated at the epithelium</a:t>
            </a:r>
            <a:r>
              <a:rPr lang="en-GB" sz="2000" baseline="30000"/>
              <a:t>1–11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70317-DC40-553F-6E7B-490C44AAA8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4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8AC32-6647-6500-9205-7C7835F9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Epithelial-driven diseases are associated with significant disease burden</a:t>
            </a:r>
            <a:r>
              <a:rPr lang="en-GB" sz="2000" baseline="30000"/>
              <a:t>1–5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109BB-577C-8A88-C146-302CE579A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0C9CBC-44EC-A787-2977-C0F1D355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82726-6667-DB4E-5871-07308240E3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6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18348B-4913-1AD9-EE75-983B3563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Upper airway disease</a:t>
            </a:r>
            <a:br>
              <a:rPr lang="en-GB" sz="3200"/>
            </a:br>
            <a:br>
              <a:rPr lang="en-GB" sz="3200"/>
            </a:br>
            <a:r>
              <a:rPr lang="en-GB" sz="3200"/>
              <a:t>Chronic rhinosinusitis with nasal polyps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D80B0-1100-AB1A-C90F-9C003F7D9B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6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7496FD-022F-5C61-F6E7-B41BE833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The epithelium plays a critical role in CRSwNP disease</a:t>
            </a:r>
            <a:r>
              <a:rPr lang="en-GB" sz="2000" baseline="30000"/>
              <a:t>1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8D5A1-8967-0984-5276-68AE46E1DC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33148B-3250-29AC-6703-1001C51D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Nasal polyp formation is an epithelial-driven process</a:t>
            </a:r>
            <a:r>
              <a:rPr lang="en-GB" sz="2000" baseline="30000"/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F84A8-F7DC-CE72-EBEC-026B56311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F29EBE-9959-528A-5FE7-F475E0AB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1–11</a:t>
            </a:r>
            <a:r>
              <a:rPr lang="en-GB" sz="2000"/>
              <a:t> </a:t>
            </a:r>
            <a:r>
              <a:rPr lang="en-GB" sz="2000" b="1">
                <a:solidFill>
                  <a:schemeClr val="bg2"/>
                </a:solidFill>
              </a:rPr>
              <a:t>CRSwNP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501B9-6A4A-59B2-97AC-E556BE773F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95E902-77BB-BB5B-7FF8-D0F4CD29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CRSwNP is frequently associated with asthma and has a </a:t>
            </a:r>
            <a:br>
              <a:rPr lang="en-GB" sz="2000"/>
            </a:br>
            <a:r>
              <a:rPr lang="en-GB" sz="2000"/>
              <a:t>common pathophysiology</a:t>
            </a:r>
            <a:r>
              <a:rPr lang="en-GB" sz="2400" baseline="30000"/>
              <a:t>1–5</a:t>
            </a:r>
            <a:endParaRPr lang="en-GB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B88F7-131D-192E-69E1-E071BB7ED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3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CADD37-BD12-CBDA-1F41-A93522A0D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Epithelial cytokine expression is increased in eosinophilic </a:t>
            </a:r>
            <a:br>
              <a:rPr lang="en-GB" sz="2000"/>
            </a:br>
            <a:r>
              <a:rPr lang="en-GB" sz="2000"/>
              <a:t>and non-eosinophilic CRSwNP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F0801-D519-A66D-8F80-70777B2118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6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5AF0B-6DAD-1014-A4AF-0BEC4D53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The importance of the epithelium in airway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6266-A8AB-2FE2-69C2-5E3A59B961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68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628377-F0FA-551E-753E-0DC73451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TSLP, TSLP receptor and IL-33 receptor expressions </a:t>
            </a:r>
            <a:br>
              <a:rPr lang="en-US" sz="2000"/>
            </a:br>
            <a:r>
              <a:rPr lang="en-US" sz="2000"/>
              <a:t>correlate with CRSwNP severity</a:t>
            </a:r>
            <a:r>
              <a:rPr lang="en-US" sz="2000" baseline="30000"/>
              <a:t>1,2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E4EF2-6DE0-37AB-F70A-ACE3923FE5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3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F9FCA9-819C-FBA1-A20E-99BCE53E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TSLP, TSLP receptor and IL-33 receptor expressions </a:t>
            </a:r>
            <a:br>
              <a:rPr lang="en-US" sz="2000"/>
            </a:br>
            <a:r>
              <a:rPr lang="en-US" sz="2000"/>
              <a:t>correlate with CRSwNP severity</a:t>
            </a:r>
            <a:r>
              <a:rPr lang="en-US" sz="2000" baseline="30000"/>
              <a:t>1,2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319E8-2D28-C30F-BE33-5AA844E978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E20B02-16BC-E296-F595-A168D9A0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Upper airway disease</a:t>
            </a:r>
            <a:br>
              <a:rPr lang="en-GB" sz="3200"/>
            </a:br>
            <a:br>
              <a:rPr lang="en-GB" sz="3200"/>
            </a:br>
            <a:r>
              <a:rPr lang="en-GB" sz="3200"/>
              <a:t>Allergic rhinitis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3D195-555B-FFD3-03AA-5B64F7BCE5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11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EEA42D-A26D-9668-9DEF-E7755DCF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Allergic rhinitis occurs following an IgE-mediated reaction to inhaled allergens, resulting in inflammation in the respiratory tract</a:t>
            </a:r>
            <a:r>
              <a:rPr lang="en-GB" sz="2000" baseline="30000"/>
              <a:t>1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C38CD-1EA6-4C80-81E5-1255B0DD3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7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01680F-5D7E-7AAB-B97B-13D61F9E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1–10</a:t>
            </a:r>
            <a:r>
              <a:rPr lang="en-GB" sz="2000"/>
              <a:t> </a:t>
            </a:r>
            <a:r>
              <a:rPr lang="en-GB" sz="2000" b="1">
                <a:solidFill>
                  <a:schemeClr val="bg2"/>
                </a:solidFill>
              </a:rPr>
              <a:t>allergic rhinitis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43A40-AAB1-17F8-4FEC-0A1E5976D4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55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64DDE-D3EB-99DB-9F6A-19E907E7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Expression of TSLP, IL-33 and IL-25 mRNA is increased in allergic rhinitis, and increased levels of TSLP mRNA correlate with severe disease</a:t>
            </a:r>
            <a:r>
              <a:rPr lang="en-GB" sz="2000" baseline="30000"/>
              <a:t>1–4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7BA98-ACB6-53CB-42CF-5E47E2034E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4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5F3BE3-9830-1CFC-2B16-5248D3A6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Lower airways disease</a:t>
            </a:r>
            <a:br>
              <a:rPr lang="en-GB" sz="3200"/>
            </a:br>
            <a:br>
              <a:rPr lang="en-GB" sz="3200"/>
            </a:br>
            <a:r>
              <a:rPr lang="en-GB" sz="3200"/>
              <a:t>Asthma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0741F-D8A3-8B3A-7ACF-AD8FFEF3AC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69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46205E-AD3A-D5FB-BFD8-75FF0FD0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Epithelial cytokines play a fundamental role in asthma pathogenesis by driving airway inflammation, remodelling and hyperresponsiveness</a:t>
            </a:r>
            <a:r>
              <a:rPr lang="en-GB" sz="2000" baseline="30000"/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0DDE8-BF78-9DEB-7F69-06DE6F7A63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8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E4300F-8F7F-5055-98D2-5A6B26A8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Severe asthma is characterised by complex, heterogeneous and dynamic </a:t>
            </a:r>
            <a:br>
              <a:rPr lang="en-GB" sz="2000"/>
            </a:br>
            <a:r>
              <a:rPr lang="en-GB" sz="2000"/>
              <a:t>airway inflammation</a:t>
            </a:r>
            <a:r>
              <a:rPr lang="en-GB" sz="2000" baseline="30000"/>
              <a:t>1,2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1104E-5EEC-AC2F-951C-0657C93E7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22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BD5701-6F3A-6E73-DFEB-7D4C08B8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1–10</a:t>
            </a:r>
            <a:r>
              <a:rPr lang="en-GB" sz="2000"/>
              <a:t> </a:t>
            </a:r>
            <a:r>
              <a:rPr lang="en-GB" sz="2000" b="1">
                <a:solidFill>
                  <a:schemeClr val="accent4"/>
                </a:solidFill>
              </a:rPr>
              <a:t>asthma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1AEE7-1751-6227-3FBC-2D78BA3149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70FE2E-3529-F86C-D7B6-B73AF06E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The epithelium forms a continuous link across the upper and lower airway, acting as the first line of defence from environmental insults</a:t>
            </a:r>
            <a:r>
              <a:rPr lang="en-GB" sz="2000" baseline="30000"/>
              <a:t>1,2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CF44F-D840-2AEB-9864-115619E333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4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A70203-DFC9-6307-14CA-05D0FF59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TSLP, IL-33 and IL-25 protein expression increases in </a:t>
            </a:r>
            <a:br>
              <a:rPr lang="en-GB" sz="2000"/>
            </a:br>
            <a:r>
              <a:rPr lang="en-GB" sz="2000"/>
              <a:t>the epithelium 24 hours following bronchial allergen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54C7D-EC3B-08A9-A151-0283281B52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68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3A2B39-D176-607E-B81F-BF38DF12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Disruption to the airway epithelium drives airway remodelling in asthma</a:t>
            </a:r>
            <a:r>
              <a:rPr lang="en-GB" sz="2000" baseline="30000"/>
              <a:t>1–3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5A036-CE78-83DA-6B49-C5102F2A4C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85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1FEB70-6AF9-2786-C57E-A6F18B41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TSLP may contribute to airway </a:t>
            </a:r>
            <a:r>
              <a:rPr lang="en-GB" sz="2000"/>
              <a:t>remodelling</a:t>
            </a:r>
            <a:r>
              <a:rPr lang="en-US" sz="2000"/>
              <a:t> in patients with asthma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61792-66DE-4528-9B78-93BCD89A97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80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217075-B19A-303F-1AD2-3F9EFE68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IL-33 and IL-25 may contribute to airway remodelling in patients </a:t>
            </a:r>
            <a:br>
              <a:rPr lang="en-GB" sz="2000"/>
            </a:br>
            <a:r>
              <a:rPr lang="en-GB" sz="2000"/>
              <a:t>with asthma</a:t>
            </a:r>
            <a:r>
              <a:rPr lang="en-GB" sz="2000" baseline="30000"/>
              <a:t>1–4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72AE3-8BBF-2505-F8D7-499B514933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25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D125B2-BB8E-F27D-DCA7-1AEDDAD4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TSLP has been associated with exacerbation risk in severe asthma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FB9A7C-FD43-5045-7A27-B4F70E54E7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32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D290C0-ADED-BACF-E1E3-B533FA6C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Increased TSLP and IL-33 concentration in BALF correlates with reduced lung function in patients with asthma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C7D0A-A889-A013-6049-EF7C413D6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16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B13C09-D730-4E30-2B58-CC681145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sz="3200"/>
            </a:br>
            <a:r>
              <a:rPr lang="en-GB" sz="3200"/>
              <a:t>Lower airway disease</a:t>
            </a:r>
            <a:br>
              <a:rPr lang="en-GB" sz="3200"/>
            </a:br>
            <a:br>
              <a:rPr lang="en-GB" sz="3200"/>
            </a:br>
            <a:r>
              <a:rPr lang="en-GB" sz="3200"/>
              <a:t>Chronic obstructive </a:t>
            </a:r>
            <a:br>
              <a:rPr lang="en-GB" sz="3200"/>
            </a:br>
            <a:r>
              <a:rPr lang="en-GB" sz="3200"/>
              <a:t>pulmonary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91CA3-4A84-DD2E-BCCC-EC03115BA8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60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22C879-9D4B-8E71-3C71-5FED9A49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The epithelial response to inhaled insults is central to the pathogenesis </a:t>
            </a:r>
            <a:br>
              <a:rPr lang="en-GB" sz="2000"/>
            </a:br>
            <a:r>
              <a:rPr lang="en-GB" sz="2000"/>
              <a:t>of COPD</a:t>
            </a:r>
            <a:r>
              <a:rPr lang="en-GB" sz="2000" baseline="30000"/>
              <a:t>1–4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5CAEE-9A0D-3F82-B4EA-0CB3C54E5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12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A11E8F-2468-FD7B-7C63-C182BA73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COPD is an inflammatory lower airway disease, characterised by exacerbations, inflammation, tissue destruction and airway remodelling</a:t>
            </a:r>
            <a:r>
              <a:rPr lang="en-GB" sz="2000" baseline="30000"/>
              <a:t>1</a:t>
            </a:r>
            <a:endParaRPr lang="en-GB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EC31C-5D5E-4A1E-1D46-1D98431041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45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68F3E-3EA9-F668-42A0-784D3D68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1–10</a:t>
            </a:r>
            <a:r>
              <a:rPr lang="en-GB" sz="2000"/>
              <a:t> </a:t>
            </a:r>
            <a:r>
              <a:rPr lang="en-GB" sz="2000" b="1">
                <a:solidFill>
                  <a:schemeClr val="accent4"/>
                </a:solidFill>
              </a:rPr>
              <a:t>COPD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BF394-D48C-EEA5-3011-225D9DFC1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0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8359E1-2F51-EC5B-58C5-12179F49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In epithelial-driven disease, multiple insults activate the epithelium, leading to barrier dysfunction and orchestration of inflammation in the airway</a:t>
            </a:r>
            <a:r>
              <a:rPr lang="en-GB" sz="2000" baseline="30000"/>
              <a:t>1,2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2681B-A7F5-97D4-CA59-C4854FABD7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6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4FC7E8-A5F8-F0A0-877C-B6685DB2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TSLP expression is increased in the lung epithelium in COPD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B378C-26A7-F6D6-EE27-118F6A670A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51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1D945C-0372-2CED-4FF8-1EF5A0D5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IL-25 and IL-33 are elevated in patients with COPD, and </a:t>
            </a:r>
            <a:br>
              <a:rPr lang="en-GB" sz="2000"/>
            </a:br>
            <a:r>
              <a:rPr lang="en-GB" sz="2000"/>
              <a:t>high IL-33 is associated with increased exacerbation rates</a:t>
            </a:r>
            <a:r>
              <a:rPr lang="en-GB" sz="2000" baseline="30000"/>
              <a:t>1–3 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EF704-D393-A259-DD6A-16B2582950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61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5961F3-20B8-951C-A212-1631CCC2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ACD65B-106F-CE0F-F068-D3FB0FD69A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16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E1800F-F660-6331-E7C0-E5E83A77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9A059-B3E7-0743-0319-8DF30504FB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45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1E0BDF-906B-E4C3-30B1-DA7A3F03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Backup slides</a:t>
            </a:r>
            <a:endParaRPr lang="en-GB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6F76C-8D35-2075-A304-447B76DAF1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79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61469A-FE4C-39B4-631B-5C55784F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Similar inflammatory processes are associated with both </a:t>
            </a:r>
            <a:br>
              <a:rPr lang="en-GB" sz="2000"/>
            </a:br>
            <a:r>
              <a:rPr lang="en-GB" sz="2000"/>
              <a:t>upper and lower airway diseases</a:t>
            </a:r>
            <a:r>
              <a:rPr lang="en-GB" sz="2000" baseline="30000"/>
              <a:t>1–3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6822E-ED42-211E-E6ED-C2369A5FB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9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2F4E5E-D6E7-0241-4746-179F4274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Inflammation in COPD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20C28-E15D-87E7-0711-E192487F34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66F79-EAB1-E8D1-AF15-EB2F12EB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Epithelial cytokines orchestrate inflammation through interactions with numerous cell types</a:t>
            </a:r>
            <a:r>
              <a:rPr lang="en-GB" sz="2000" baseline="30000"/>
              <a:t>1</a:t>
            </a: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90D5C-79E3-2F8B-7548-5AFAFBFF6F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94060E-EA4A-6ACD-D27C-0FAA4EC7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pathways, driven by epithelial cytokines</a:t>
            </a:r>
            <a:r>
              <a:rPr lang="en-GB" sz="2000" baseline="30000"/>
              <a:t>1–11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59B0A-CD31-87DE-29DC-C5972E3A4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6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B84EED-0B9B-20CD-6EE4-24885C59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1–11</a:t>
            </a:r>
            <a:r>
              <a:rPr lang="en-GB" sz="2000"/>
              <a:t> </a:t>
            </a:r>
            <a:r>
              <a:rPr lang="en-GB" sz="2000" b="1">
                <a:solidFill>
                  <a:schemeClr val="bg2"/>
                </a:solidFill>
              </a:rPr>
              <a:t>CRSwNP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3ABC0-35F2-7DD1-D448-54883B0D4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4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70BCD6-BBB5-FD5A-7D4A-66AC9843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1–10</a:t>
            </a:r>
            <a:r>
              <a:rPr lang="en-GB" sz="2000"/>
              <a:t> </a:t>
            </a:r>
            <a:r>
              <a:rPr lang="en-GB" sz="2000" b="1">
                <a:solidFill>
                  <a:schemeClr val="bg2"/>
                </a:solidFill>
              </a:rPr>
              <a:t>allergic rhinitis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C5038-5583-41A8-FB2F-B4D940FB4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7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25E416-DD1F-90BD-AD8A-C9C88ED4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Upper and lower airways diseases have heterogeneous and </a:t>
            </a:r>
            <a:br>
              <a:rPr lang="en-GB" sz="2000"/>
            </a:br>
            <a:r>
              <a:rPr lang="en-GB" sz="2000"/>
              <a:t>overlapping inflammatory pathways:</a:t>
            </a:r>
            <a:r>
              <a:rPr lang="en-GB" sz="2000" baseline="30000"/>
              <a:t>1–10</a:t>
            </a:r>
            <a:r>
              <a:rPr lang="en-GB" sz="2000"/>
              <a:t> </a:t>
            </a:r>
            <a:r>
              <a:rPr lang="en-GB" sz="2000" b="1">
                <a:solidFill>
                  <a:schemeClr val="accent4"/>
                </a:solidFill>
              </a:rPr>
              <a:t>asthma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0001D-16B3-642E-E123-E1E6F2047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8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6E304E6C9847448629359ADD98C8B4" ma:contentTypeVersion="18" ma:contentTypeDescription="Creare un nuovo documento." ma:contentTypeScope="" ma:versionID="8316bdc0d82a24d011969e5a906498cf">
  <xsd:schema xmlns:xsd="http://www.w3.org/2001/XMLSchema" xmlns:xs="http://www.w3.org/2001/XMLSchema" xmlns:p="http://schemas.microsoft.com/office/2006/metadata/properties" xmlns:ns2="44a56295-c29e-4898-8136-a54736c65b82" xmlns:ns3="82d58f64-ac48-4d4d-892d-553fd5842fa2" xmlns:ns4="0045b12c-ac5e-48dd-9a19-1f18f2481997" targetNamespace="http://schemas.microsoft.com/office/2006/metadata/properties" ma:root="true" ma:fieldsID="a562fc3a0b268deb30ff050f45932da9" ns2:_="" ns3:_="" ns4:_="">
    <xsd:import namespace="44a56295-c29e-4898-8136-a54736c65b82"/>
    <xsd:import namespace="82d58f64-ac48-4d4d-892d-553fd5842fa2"/>
    <xsd:import namespace="0045b12c-ac5e-48dd-9a19-1f18f2481997"/>
    <xsd:element name="properties">
      <xsd:complexType>
        <xsd:sequence>
          <xsd:element name="documentManagement">
            <xsd:complexType>
              <xsd:all>
                <xsd:element ref="ns2:Descriptions" minOccurs="0"/>
                <xsd:element ref="ns2:Keywor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56295-c29e-4898-8136-a54736c65b82" elementFormDefault="qualified">
    <xsd:import namespace="http://schemas.microsoft.com/office/2006/documentManagement/types"/>
    <xsd:import namespace="http://schemas.microsoft.com/office/infopath/2007/PartnerControls"/>
    <xsd:element name="Descriptions" ma:index="8" nillable="true" ma:displayName="Descriptions" ma:description="Describe your document to make it appear at the top of search results" ma:internalName="Descriptions">
      <xsd:simpleType>
        <xsd:restriction base="dms:Note">
          <xsd:maxLength value="255"/>
        </xsd:restriction>
      </xsd:simpleType>
    </xsd:element>
    <xsd:element name="Keyword" ma:index="9" nillable="true" ma:displayName="Keyword" ma:description="Enter list of terms separated by semi-colon(;)" ma:internalName="Keyword">
      <xsd:simpleType>
        <xsd:restriction base="dms:Text">
          <xsd:maxLength value="255"/>
        </xsd:restriction>
      </xsd:simpleType>
    </xsd:element>
    <xsd:element name="TaxCatchAll" ma:index="25" nillable="true" ma:displayName="Taxonomy Catch All Column" ma:hidden="true" ma:list="{6d8e7a40-2093-412d-b2c7-963d2af015cc}" ma:internalName="TaxCatchAll" ma:showField="CatchAllData" ma:web="0045b12c-ac5e-48dd-9a19-1f18f24819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58f64-ac48-4d4d-892d-553fd5842f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Tag immagine" ma:readOnly="false" ma:fieldId="{5cf76f15-5ced-4ddc-b409-7134ff3c332f}" ma:taxonomyMulti="true" ma:sspId="1ee89e71-04cd-405e-9ca3-99e020c169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5b12c-ac5e-48dd-9a19-1f18f248199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d58f64-ac48-4d4d-892d-553fd5842fa2">
      <Terms xmlns="http://schemas.microsoft.com/office/infopath/2007/PartnerControls"/>
    </lcf76f155ced4ddcb4097134ff3c332f>
    <TaxCatchAll xmlns="44a56295-c29e-4898-8136-a54736c65b82" xsi:nil="true"/>
    <Keyword xmlns="44a56295-c29e-4898-8136-a54736c65b82" xsi:nil="true"/>
    <Descriptions xmlns="44a56295-c29e-4898-8136-a54736c65b82" xsi:nil="true"/>
  </documentManagement>
</p:properties>
</file>

<file path=customXml/item4.xml><?xml version="1.0" encoding="utf-8"?>
<?mso-contentType ?>
<SharedContentType xmlns="Microsoft.SharePoint.Taxonomy.ContentTypeSync" SourceId="1ee89e71-04cd-405e-9ca3-99e020c1694d" ContentTypeId="0x0101" PreviousValue="false"/>
</file>

<file path=customXml/itemProps1.xml><?xml version="1.0" encoding="utf-8"?>
<ds:datastoreItem xmlns:ds="http://schemas.openxmlformats.org/officeDocument/2006/customXml" ds:itemID="{D2B66077-9F08-4BD6-A721-A7C27525C85F}"/>
</file>

<file path=customXml/itemProps2.xml><?xml version="1.0" encoding="utf-8"?>
<ds:datastoreItem xmlns:ds="http://schemas.openxmlformats.org/officeDocument/2006/customXml" ds:itemID="{0425B278-6C40-42CF-B2EF-A91BF76BAF23}"/>
</file>

<file path=customXml/itemProps3.xml><?xml version="1.0" encoding="utf-8"?>
<ds:datastoreItem xmlns:ds="http://schemas.openxmlformats.org/officeDocument/2006/customXml" ds:itemID="{48BA6744-5FA9-46AF-8670-4D2E85074C5B}"/>
</file>

<file path=customXml/itemProps4.xml><?xml version="1.0" encoding="utf-8"?>
<ds:datastoreItem xmlns:ds="http://schemas.openxmlformats.org/officeDocument/2006/customXml" ds:itemID="{2B496C65-15ED-4DB6-BB14-D49D885455D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Office PowerPoint</Application>
  <PresentationFormat>Widescreen</PresentationFormat>
  <Paragraphs>46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Office Theme</vt:lpstr>
      <vt:lpstr>The role of epithelial cytokines  (TSLP, IL-33 and IL-25) in  upper and lower airway disease</vt:lpstr>
      <vt:lpstr>The importance of the epithelium in airway disease</vt:lpstr>
      <vt:lpstr>The epithelium forms a continuous link across the upper and lower airway, acting as the first line of defence from environmental insults1,2</vt:lpstr>
      <vt:lpstr>In epithelial-driven disease, multiple insults activate the epithelium, leading to barrier dysfunction and orchestration of inflammation in the airway1,2</vt:lpstr>
      <vt:lpstr>Epithelial cytokines orchestrate inflammation through interactions with numerous cell types1</vt:lpstr>
      <vt:lpstr>Upper and lower airways diseases have heterogeneous and  overlapping inflammatory pathways, driven by epithelial cytokines1–11</vt:lpstr>
      <vt:lpstr>Upper and lower airways diseases have heterogeneous and overlapping inflammatory pathways:1–11 CRSwNP</vt:lpstr>
      <vt:lpstr>Upper and lower airways diseases have heterogeneous and  overlapping inflammatory pathways:1–10 allergic rhinitis</vt:lpstr>
      <vt:lpstr>Upper and lower airways diseases have heterogeneous and  overlapping inflammatory pathways:1–10 asthma</vt:lpstr>
      <vt:lpstr>Upper and lower airways diseases have heterogeneous and  overlapping inflammatory pathways:1–10 COPD</vt:lpstr>
      <vt:lpstr>Clinical manifestations of upper and lower airway diseases are driven by heterogenous and overlapping inflammatory pathways initiated at the epithelium1–11</vt:lpstr>
      <vt:lpstr>Epithelial-driven diseases are associated with significant disease burden1–5</vt:lpstr>
      <vt:lpstr>Summary</vt:lpstr>
      <vt:lpstr>Upper airway disease  Chronic rhinosinusitis with nasal polyps</vt:lpstr>
      <vt:lpstr>The epithelium plays a critical role in CRSwNP disease1</vt:lpstr>
      <vt:lpstr>Nasal polyp formation is an epithelial-driven process1</vt:lpstr>
      <vt:lpstr>Upper and lower airways diseases have heterogeneous and overlapping inflammatory pathways:1–11 CRSwNP</vt:lpstr>
      <vt:lpstr>CRSwNP is frequently associated with asthma and has a  common pathophysiology1–5</vt:lpstr>
      <vt:lpstr>Epithelial cytokine expression is increased in eosinophilic  and non-eosinophilic CRSwNP</vt:lpstr>
      <vt:lpstr>TSLP, TSLP receptor and IL-33 receptor expressions  correlate with CRSwNP severity1,2</vt:lpstr>
      <vt:lpstr>TSLP, TSLP receptor and IL-33 receptor expressions  correlate with CRSwNP severity1,2</vt:lpstr>
      <vt:lpstr>Upper airway disease  Allergic rhinitis</vt:lpstr>
      <vt:lpstr>Allergic rhinitis occurs following an IgE-mediated reaction to inhaled allergens, resulting in inflammation in the respiratory tract1</vt:lpstr>
      <vt:lpstr>Upper and lower airways diseases have heterogeneous and  overlapping inflammatory pathways:1–10 allergic rhinitis</vt:lpstr>
      <vt:lpstr>Expression of TSLP, IL-33 and IL-25 mRNA is increased in allergic rhinitis, and increased levels of TSLP mRNA correlate with severe disease1–4</vt:lpstr>
      <vt:lpstr>Lower airways disease  Asthma</vt:lpstr>
      <vt:lpstr>Epithelial cytokines play a fundamental role in asthma pathogenesis by driving airway inflammation, remodelling and hyperresponsiveness1</vt:lpstr>
      <vt:lpstr>Severe asthma is characterised by complex, heterogeneous and dynamic  airway inflammation1,2</vt:lpstr>
      <vt:lpstr>Upper and lower airways diseases have heterogeneous and  overlapping inflammatory pathways:1–10 asthma</vt:lpstr>
      <vt:lpstr>TSLP, IL-33 and IL-25 protein expression increases in  the epithelium 24 hours following bronchial allergen challenge</vt:lpstr>
      <vt:lpstr>Disruption to the airway epithelium drives airway remodelling in asthma1–3</vt:lpstr>
      <vt:lpstr>TSLP may contribute to airway remodelling in patients with asthma</vt:lpstr>
      <vt:lpstr>IL-33 and IL-25 may contribute to airway remodelling in patients  with asthma1–4</vt:lpstr>
      <vt:lpstr>TSLP has been associated with exacerbation risk in severe asthma</vt:lpstr>
      <vt:lpstr>Increased TSLP and IL-33 concentration in BALF correlates with reduced lung function in patients with asthma</vt:lpstr>
      <vt:lpstr> Lower airway disease  Chronic obstructive  pulmonary disease</vt:lpstr>
      <vt:lpstr>The epithelial response to inhaled insults is central to the pathogenesis  of COPD1–4</vt:lpstr>
      <vt:lpstr>COPD is an inflammatory lower airway disease, characterised by exacerbations, inflammation, tissue destruction and airway remodelling1</vt:lpstr>
      <vt:lpstr>Upper and lower airways diseases have heterogeneous and  overlapping inflammatory pathways:1–10 COPD</vt:lpstr>
      <vt:lpstr>TSLP expression is increased in the lung epithelium in COPD</vt:lpstr>
      <vt:lpstr>IL-25 and IL-33 are elevated in patients with COPD, and  high IL-33 is associated with increased exacerbation rates1–3 </vt:lpstr>
      <vt:lpstr>Summary</vt:lpstr>
      <vt:lpstr>Summary</vt:lpstr>
      <vt:lpstr>Backup slides</vt:lpstr>
      <vt:lpstr>Similar inflammatory processes are associated with both  upper and lower airway diseases1–3</vt:lpstr>
      <vt:lpstr>Inflammation in COPD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Helios Medical Communications</dc:creator>
  <cp:lastModifiedBy>Helios Medical Communications</cp:lastModifiedBy>
  <cp:revision>1</cp:revision>
  <dcterms:created xsi:type="dcterms:W3CDTF">2024-12-20T13:00:09Z</dcterms:created>
  <dcterms:modified xsi:type="dcterms:W3CDTF">2024-12-20T13:00:09Z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0x0101008C6E304E6C9847448629359ADD98C8B4</vt:lpwstr>
  </property>
</Properties>
</file>